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56" r:id="rId7"/>
  </p:sldMasterIdLst>
  <p:notesMasterIdLst>
    <p:notesMasterId r:id="rId21"/>
  </p:notesMasterIdLst>
  <p:sldIdLst>
    <p:sldId id="275" r:id="rId8"/>
    <p:sldId id="279" r:id="rId9"/>
    <p:sldId id="262" r:id="rId10"/>
    <p:sldId id="263" r:id="rId11"/>
    <p:sldId id="278" r:id="rId12"/>
    <p:sldId id="277" r:id="rId13"/>
    <p:sldId id="269" r:id="rId14"/>
    <p:sldId id="276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Tunga" pitchFamily="34" charset="0"/>
      <p:regular r:id="rId22"/>
      <p:bold r:id="rId23"/>
    </p:embeddedFont>
    <p:embeddedFont>
      <p:font typeface="Trebuchet MS" pitchFamily="34" charset="0"/>
      <p:regular r:id="rId24"/>
      <p:bold r:id="rId25"/>
      <p:italic r:id="rId26"/>
      <p:boldItalic r:id="rId27"/>
    </p:embeddedFont>
    <p:embeddedFont>
      <p:font typeface="NikoshBAN" pitchFamily="2" charset="0"/>
      <p:regular r:id="rId28"/>
    </p:embeddedFon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Candara" pitchFamily="34" charset="0"/>
      <p:regular r:id="rId33"/>
      <p:bold r:id="rId34"/>
      <p:italic r:id="rId35"/>
      <p:boldItalic r:id="rId36"/>
    </p:embeddedFont>
    <p:embeddedFont>
      <p:font typeface="Wingdings 2" pitchFamily="18" charset="2"/>
      <p:regular r:id="rId37"/>
    </p:embeddedFont>
    <p:embeddedFont>
      <p:font typeface="Franklin Gothic Book" pitchFamily="34" charset="0"/>
      <p:regular r:id="rId38"/>
      <p:italic r:id="rId39"/>
    </p:embeddedFont>
    <p:embeddedFont>
      <p:font typeface="Georgia" pitchFamily="18" charset="0"/>
      <p:regular r:id="rId40"/>
      <p:bold r:id="rId41"/>
      <p:italic r:id="rId42"/>
      <p:boldItalic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Franklin Gothic Medium" pitchFamily="34" charset="0"/>
      <p:regular r:id="rId48"/>
      <p:italic r:id="rId49"/>
    </p:embeddedFont>
    <p:embeddedFont>
      <p:font typeface="Gill Sans MT" pitchFamily="34" charset="0"/>
      <p:regular r:id="rId50"/>
      <p:bold r:id="rId51"/>
      <p:italic r:id="rId52"/>
      <p:boldItalic r:id="rId53"/>
    </p:embeddedFont>
    <p:embeddedFont>
      <p:font typeface="Tahoma" pitchFamily="34" charset="0"/>
      <p:regular r:id="rId54"/>
      <p:bold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font" Target="fonts/font29.fntdata"/><Relationship Id="rId55" Type="http://schemas.openxmlformats.org/officeDocument/2006/relationships/font" Target="fonts/font34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54" Type="http://schemas.openxmlformats.org/officeDocument/2006/relationships/font" Target="fonts/font3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font" Target="fonts/font32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font" Target="fonts/font3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font" Target="fonts/font30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7B56F-9275-4C68-9790-109460DDF032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9CFBE-90ED-4F6F-9ED8-180624BF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2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4B1A-21E0-406B-A349-A6B3DF20F87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3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635A-F3BB-4E5E-A6F9-C8AFC7B147F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8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7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2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7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1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7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0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5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0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89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5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6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6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1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81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3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214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416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5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1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2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4008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2286000" y="228600"/>
            <a:ext cx="4329112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CMJ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CMJ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CMJ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C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2590800"/>
            <a:ext cx="7696200" cy="3352800"/>
            <a:chOff x="685800" y="1828800"/>
            <a:chExt cx="7696200" cy="3352800"/>
          </a:xfrm>
        </p:grpSpPr>
        <p:sp>
          <p:nvSpPr>
            <p:cNvPr id="2" name="Rounded Rectangle 1"/>
            <p:cNvSpPr/>
            <p:nvPr/>
          </p:nvSpPr>
          <p:spPr>
            <a:xfrm>
              <a:off x="685800" y="1828800"/>
              <a:ext cx="7696200" cy="3352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914400" y="2819400"/>
              <a:ext cx="368300" cy="2122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05200"/>
              <a:ext cx="3841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251325"/>
              <a:ext cx="3841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ounded Rectangular Callout 3"/>
          <p:cNvSpPr/>
          <p:nvPr/>
        </p:nvSpPr>
        <p:spPr>
          <a:xfrm>
            <a:off x="1524000" y="0"/>
            <a:ext cx="6019800" cy="17526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8062" y="458670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528177"/>
              </p:ext>
            </p:extLst>
          </p:nvPr>
        </p:nvGraphicFramePr>
        <p:xfrm>
          <a:off x="1701800" y="3441700"/>
          <a:ext cx="165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5" imgW="723600" imgH="228600" progId="Equation.3">
                  <p:embed/>
                </p:oleObj>
              </mc:Choice>
              <mc:Fallback>
                <p:oleObj name="Equation" r:id="rId5" imgW="7236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441700"/>
                        <a:ext cx="165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78549"/>
              </p:ext>
            </p:extLst>
          </p:nvPr>
        </p:nvGraphicFramePr>
        <p:xfrm>
          <a:off x="1698625" y="4233862"/>
          <a:ext cx="21145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7" imgW="927000" imgH="228600" progId="Equation.3">
                  <p:embed/>
                </p:oleObj>
              </mc:Choice>
              <mc:Fallback>
                <p:oleObj name="Equation" r:id="rId7" imgW="9270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4233862"/>
                        <a:ext cx="21145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585897"/>
              </p:ext>
            </p:extLst>
          </p:nvPr>
        </p:nvGraphicFramePr>
        <p:xfrm>
          <a:off x="1741487" y="4948237"/>
          <a:ext cx="15351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9" imgW="672840" imgH="203040" progId="Equation.3">
                  <p:embed/>
                </p:oleObj>
              </mc:Choice>
              <mc:Fallback>
                <p:oleObj name="Equation" r:id="rId9" imgW="6728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7" y="4948237"/>
                        <a:ext cx="153511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7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1326009"/>
            <a:ext cx="3124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r="10668"/>
          <a:stretch/>
        </p:blipFill>
        <p:spPr bwMode="auto">
          <a:xfrm>
            <a:off x="602671" y="441325"/>
            <a:ext cx="2978729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8036" y="3916809"/>
            <a:ext cx="8001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সমস্যা : অনুশীলনী </a:t>
            </a:r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১৬ ও ২২</a:t>
            </a:r>
            <a:r>
              <a:rPr lang="as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482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0" y="1905000"/>
            <a:ext cx="7162800" cy="1219200"/>
            <a:chOff x="1066800" y="1905000"/>
            <a:chExt cx="7162800" cy="1219200"/>
          </a:xfrm>
        </p:grpSpPr>
        <p:sp>
          <p:nvSpPr>
            <p:cNvPr id="4" name="Rounded Rectangle 3"/>
            <p:cNvSpPr/>
            <p:nvPr/>
          </p:nvSpPr>
          <p:spPr>
            <a:xfrm>
              <a:off x="1066800" y="1905000"/>
              <a:ext cx="7162800" cy="12192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81200" y="2133600"/>
              <a:ext cx="5943600" cy="923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শিক্ষাই জাতির মেরুদণ্ড </a:t>
              </a:r>
              <a:endPara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2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749.JPG"/>
          <p:cNvPicPr>
            <a:picLocks noChangeAspect="1"/>
          </p:cNvPicPr>
          <p:nvPr/>
        </p:nvPicPr>
        <p:blipFill rotWithShape="1">
          <a:blip r:embed="rId2" cstate="print"/>
          <a:srcRect l="-411" t="1407" r="3108" b="4172"/>
          <a:stretch/>
        </p:blipFill>
        <p:spPr>
          <a:xfrm>
            <a:off x="1544398" y="2133600"/>
            <a:ext cx="6239933" cy="43290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665" y="457200"/>
            <a:ext cx="3581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effectLst>
                  <a:glow rad="101600">
                    <a:srgbClr val="8FB08C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2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34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81001"/>
            <a:ext cx="5791199" cy="115932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আলোচ্য বিষয় </a:t>
            </a:r>
            <a:r>
              <a:rPr lang="bn-BD" sz="5400" b="1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kern="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2209800"/>
            <a:ext cx="6096000" cy="3581400"/>
            <a:chOff x="1524000" y="2209800"/>
            <a:chExt cx="6096000" cy="3581400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Flowchart: Alternate Process 4"/>
            <p:cNvSpPr/>
            <p:nvPr/>
          </p:nvSpPr>
          <p:spPr>
            <a:xfrm>
              <a:off x="1524000" y="2209800"/>
              <a:ext cx="6096000" cy="3581400"/>
            </a:xfrm>
            <a:prstGeom prst="flowChartAlternateProcess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2867561"/>
              <a:ext cx="556260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  <a:r>
                <a:rPr lang="en-US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বীজগণিতিক রাশি </a:t>
              </a:r>
              <a:endPara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(উৎপাদকে বিশ্লেষণ)  </a:t>
              </a:r>
              <a:r>
                <a:rPr lang="en-US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6" name="TextBox 3"/>
          <p:cNvSpPr txBox="1"/>
          <p:nvPr/>
        </p:nvSpPr>
        <p:spPr>
          <a:xfrm>
            <a:off x="8077200" y="54114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৩ </a:t>
            </a:r>
          </a:p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457200" y="2438400"/>
            <a:ext cx="8153400" cy="1295400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 শিক্ষার্থীরা ........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600" y="457200"/>
            <a:ext cx="6629400" cy="1219200"/>
            <a:chOff x="1371600" y="457200"/>
            <a:chExt cx="6629400" cy="1219200"/>
          </a:xfrm>
        </p:grpSpPr>
        <p:sp>
          <p:nvSpPr>
            <p:cNvPr id="2" name="Rounded Rectangle 1"/>
            <p:cNvSpPr/>
            <p:nvPr/>
          </p:nvSpPr>
          <p:spPr>
            <a:xfrm>
              <a:off x="1371600" y="457200"/>
              <a:ext cx="6629400" cy="12192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685800"/>
              <a:ext cx="464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5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 ফল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" y="3886200"/>
            <a:ext cx="8610600" cy="2554545"/>
            <a:chOff x="381000" y="3981271"/>
            <a:chExt cx="8610600" cy="255454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3981271"/>
              <a:ext cx="8610600" cy="25545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বীজগণিতীয় সূত্র প্রয়োগ করে বিভিন্ন রাশির </a:t>
              </a:r>
            </a:p>
            <a:p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	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উৎপাদকে বিশ্লেষণ করতে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endPara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	</a:t>
              </a:r>
              <a:endPara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62000" y="4133671"/>
              <a:ext cx="304800" cy="2286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101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152400"/>
            <a:ext cx="5410200" cy="821748"/>
            <a:chOff x="1371600" y="457200"/>
            <a:chExt cx="6629400" cy="1219200"/>
          </a:xfrm>
        </p:grpSpPr>
        <p:sp>
          <p:nvSpPr>
            <p:cNvPr id="3" name="Rounded Rectangle 2"/>
            <p:cNvSpPr/>
            <p:nvPr/>
          </p:nvSpPr>
          <p:spPr>
            <a:xfrm>
              <a:off x="1371600" y="457200"/>
              <a:ext cx="6629400" cy="12192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38400" y="515013"/>
              <a:ext cx="464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প্রয়োজনীয় সূত্রাবলী</a:t>
              </a:r>
              <a:endPara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586853"/>
              </p:ext>
            </p:extLst>
          </p:nvPr>
        </p:nvGraphicFramePr>
        <p:xfrm>
          <a:off x="838200" y="1536700"/>
          <a:ext cx="3505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3" imgW="1536480" imgH="228600" progId="Equation.3">
                  <p:embed/>
                </p:oleObj>
              </mc:Choice>
              <mc:Fallback>
                <p:oleObj name="Equation" r:id="rId3" imgW="15364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36700"/>
                        <a:ext cx="3505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445231"/>
              </p:ext>
            </p:extLst>
          </p:nvPr>
        </p:nvGraphicFramePr>
        <p:xfrm>
          <a:off x="847725" y="2209800"/>
          <a:ext cx="63150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5" imgW="2768400" imgH="228600" progId="Equation.3">
                  <p:embed/>
                </p:oleObj>
              </mc:Choice>
              <mc:Fallback>
                <p:oleObj name="Equation" r:id="rId5" imgW="27684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2209800"/>
                        <a:ext cx="63150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63935"/>
              </p:ext>
            </p:extLst>
          </p:nvPr>
        </p:nvGraphicFramePr>
        <p:xfrm>
          <a:off x="838200" y="2984500"/>
          <a:ext cx="44021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7" imgW="1930320" imgH="228600" progId="Equation.3">
                  <p:embed/>
                </p:oleObj>
              </mc:Choice>
              <mc:Fallback>
                <p:oleObj name="Equation" r:id="rId7" imgW="193032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84500"/>
                        <a:ext cx="44021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6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1524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সমস্যাঃ 8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544583"/>
              </p:ext>
            </p:extLst>
          </p:nvPr>
        </p:nvGraphicFramePr>
        <p:xfrm>
          <a:off x="2101850" y="152400"/>
          <a:ext cx="4984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3" imgW="1625400" imgH="228600" progId="Equation.3">
                  <p:embed/>
                </p:oleObj>
              </mc:Choice>
              <mc:Fallback>
                <p:oleObj name="Equation" r:id="rId3" imgW="1625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152400"/>
                        <a:ext cx="4984750" cy="685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351825"/>
              </p:ext>
            </p:extLst>
          </p:nvPr>
        </p:nvGraphicFramePr>
        <p:xfrm>
          <a:off x="457200" y="1371600"/>
          <a:ext cx="800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5" imgW="2717640" imgH="228600" progId="Equation.3">
                  <p:embed/>
                </p:oleObj>
              </mc:Choice>
              <mc:Fallback>
                <p:oleObj name="Equation" r:id="rId5" imgW="271764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0010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97324"/>
              </p:ext>
            </p:extLst>
          </p:nvPr>
        </p:nvGraphicFramePr>
        <p:xfrm>
          <a:off x="457200" y="2057400"/>
          <a:ext cx="8637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Equation" r:id="rId7" imgW="2933640" imgH="228600" progId="Equation.3">
                  <p:embed/>
                </p:oleObj>
              </mc:Choice>
              <mc:Fallback>
                <p:oleObj name="Equation" r:id="rId7" imgW="29336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8637588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680930"/>
              </p:ext>
            </p:extLst>
          </p:nvPr>
        </p:nvGraphicFramePr>
        <p:xfrm>
          <a:off x="501650" y="2819400"/>
          <a:ext cx="4375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9" imgW="1485720" imgH="228600" progId="Equation.3">
                  <p:embed/>
                </p:oleObj>
              </mc:Choice>
              <mc:Fallback>
                <p:oleObj name="Equation" r:id="rId9" imgW="14857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819400"/>
                        <a:ext cx="437515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218397"/>
              </p:ext>
            </p:extLst>
          </p:nvPr>
        </p:nvGraphicFramePr>
        <p:xfrm>
          <a:off x="457200" y="3581400"/>
          <a:ext cx="69167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11" imgW="2349360" imgH="203040" progId="Equation.3">
                  <p:embed/>
                </p:oleObj>
              </mc:Choice>
              <mc:Fallback>
                <p:oleObj name="Equation" r:id="rId11" imgW="23493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81400"/>
                        <a:ext cx="6916738" cy="541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48400" y="4191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Answer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17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12428"/>
              </p:ext>
            </p:extLst>
          </p:nvPr>
        </p:nvGraphicFramePr>
        <p:xfrm>
          <a:off x="2438400" y="482024"/>
          <a:ext cx="5364162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3" imgW="2184120" imgH="203040" progId="Equation.3">
                  <p:embed/>
                </p:oleObj>
              </mc:Choice>
              <mc:Fallback>
                <p:oleObj name="Equation" r:id="rId3" imgW="21841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2024"/>
                        <a:ext cx="5364162" cy="5847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482025"/>
            <a:ext cx="1752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সমস্যাঃ 13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1143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 উৎপাদকে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31839"/>
              </p:ext>
            </p:extLst>
          </p:nvPr>
        </p:nvGraphicFramePr>
        <p:xfrm>
          <a:off x="685800" y="1828800"/>
          <a:ext cx="66643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5" imgW="2920680" imgH="228600" progId="Equation.3">
                  <p:embed/>
                </p:oleObj>
              </mc:Choice>
              <mc:Fallback>
                <p:oleObj name="Equation" r:id="rId5" imgW="29206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666432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409687"/>
              </p:ext>
            </p:extLst>
          </p:nvPr>
        </p:nvGraphicFramePr>
        <p:xfrm>
          <a:off x="719138" y="2449513"/>
          <a:ext cx="78803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7" imgW="3454200" imgH="228600" progId="Equation.3">
                  <p:embed/>
                </p:oleObj>
              </mc:Choice>
              <mc:Fallback>
                <p:oleObj name="Equation" r:id="rId7" imgW="34542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449513"/>
                        <a:ext cx="788035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15461"/>
              </p:ext>
            </p:extLst>
          </p:nvPr>
        </p:nvGraphicFramePr>
        <p:xfrm>
          <a:off x="757237" y="3011488"/>
          <a:ext cx="640556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9" imgW="2006280" imgH="482400" progId="Equation.3">
                  <p:embed/>
                </p:oleObj>
              </mc:Choice>
              <mc:Fallback>
                <p:oleObj name="Equation" r:id="rId9" imgW="200628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" y="3011488"/>
                        <a:ext cx="6405563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03648"/>
              </p:ext>
            </p:extLst>
          </p:nvPr>
        </p:nvGraphicFramePr>
        <p:xfrm>
          <a:off x="801688" y="4310063"/>
          <a:ext cx="35639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11" imgW="1562040" imgH="228600" progId="Equation.3">
                  <p:embed/>
                </p:oleObj>
              </mc:Choice>
              <mc:Fallback>
                <p:oleObj name="Equation" r:id="rId11" imgW="15620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4310063"/>
                        <a:ext cx="356393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14027"/>
              </p:ext>
            </p:extLst>
          </p:nvPr>
        </p:nvGraphicFramePr>
        <p:xfrm>
          <a:off x="762000" y="4887913"/>
          <a:ext cx="570706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13" imgW="2501640" imgH="228600" progId="Equation.3">
                  <p:embed/>
                </p:oleObj>
              </mc:Choice>
              <mc:Fallback>
                <p:oleObj name="Equation" r:id="rId13" imgW="250164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87913"/>
                        <a:ext cx="570706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485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31692"/>
              </p:ext>
            </p:extLst>
          </p:nvPr>
        </p:nvGraphicFramePr>
        <p:xfrm>
          <a:off x="969962" y="685800"/>
          <a:ext cx="42878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3" imgW="1879560" imgH="228600" progId="Equation.3">
                  <p:embed/>
                </p:oleObj>
              </mc:Choice>
              <mc:Fallback>
                <p:oleObj name="Equation" r:id="rId3" imgW="18795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2" y="685800"/>
                        <a:ext cx="428783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00706"/>
              </p:ext>
            </p:extLst>
          </p:nvPr>
        </p:nvGraphicFramePr>
        <p:xfrm>
          <a:off x="930275" y="1400175"/>
          <a:ext cx="5851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5" imgW="2565360" imgH="203040" progId="Equation.3">
                  <p:embed/>
                </p:oleObj>
              </mc:Choice>
              <mc:Fallback>
                <p:oleObj name="Equation" r:id="rId5" imgW="256536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1400175"/>
                        <a:ext cx="5851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19800" y="2133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Answer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71600" y="304800"/>
            <a:ext cx="5354782" cy="923330"/>
            <a:chOff x="1371600" y="304800"/>
            <a:chExt cx="5354782" cy="923330"/>
          </a:xfrm>
          <a:blipFill>
            <a:blip r:embed="rId3"/>
            <a:tile tx="0" ty="0" sx="100000" sy="100000" flip="none" algn="tl"/>
          </a:blipFill>
        </p:grpSpPr>
        <p:sp>
          <p:nvSpPr>
            <p:cNvPr id="12" name="Flowchart: Alternate Process 11"/>
            <p:cNvSpPr/>
            <p:nvPr/>
          </p:nvSpPr>
          <p:spPr>
            <a:xfrm>
              <a:off x="1371600" y="304800"/>
              <a:ext cx="5354782" cy="923330"/>
            </a:xfrm>
            <a:prstGeom prst="flowChartAlternateProcess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71600" y="304800"/>
              <a:ext cx="5354782" cy="92333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90600" y="2971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133109"/>
            <a:ext cx="804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400" y="1828800"/>
            <a:ext cx="8345714" cy="2286000"/>
            <a:chOff x="533400" y="1905000"/>
            <a:chExt cx="8345714" cy="2286000"/>
          </a:xfrm>
          <a:blipFill>
            <a:blip r:embed="rId4"/>
            <a:tile tx="0" ty="0" sx="100000" sy="100000" flip="none" algn="tl"/>
          </a:blipFill>
        </p:grpSpPr>
        <p:sp>
          <p:nvSpPr>
            <p:cNvPr id="3" name="Rectangle 2"/>
            <p:cNvSpPr/>
            <p:nvPr/>
          </p:nvSpPr>
          <p:spPr>
            <a:xfrm>
              <a:off x="533400" y="1905000"/>
              <a:ext cx="8345714" cy="228600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bn-BD" sz="3600" u="sng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ক- দল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" y="2514600"/>
              <a:ext cx="7620000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সমস্যা : অনুশীলনী </a:t>
              </a:r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.৩ এর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9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4343400"/>
            <a:ext cx="8382000" cy="2133600"/>
            <a:chOff x="533400" y="4343400"/>
            <a:chExt cx="8382000" cy="2133600"/>
          </a:xfrm>
          <a:blipFill>
            <a:blip r:embed="rId5"/>
            <a:tile tx="0" ty="0" sx="100000" sy="100000" flip="none" algn="tl"/>
          </a:blipFill>
        </p:grpSpPr>
        <p:sp>
          <p:nvSpPr>
            <p:cNvPr id="4" name="Rectangle 3"/>
            <p:cNvSpPr/>
            <p:nvPr/>
          </p:nvSpPr>
          <p:spPr>
            <a:xfrm>
              <a:off x="533400" y="4343400"/>
              <a:ext cx="8345714" cy="213360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bn-BD" sz="3600" u="sng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খ- দল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5054025"/>
              <a:ext cx="8382000" cy="584775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সমস্যা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অনুশীলনী 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.৩ এর  ১২  । </a:t>
              </a:r>
              <a:endPara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97</Words>
  <Application>Microsoft Office PowerPoint</Application>
  <PresentationFormat>On-screen Show (4:3)</PresentationFormat>
  <Paragraphs>36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6" baseType="lpstr">
      <vt:lpstr>Arial</vt:lpstr>
      <vt:lpstr>Tunga</vt:lpstr>
      <vt:lpstr>SutonnyCMJ</vt:lpstr>
      <vt:lpstr>Trebuchet MS</vt:lpstr>
      <vt:lpstr>NikoshBAN</vt:lpstr>
      <vt:lpstr>Verdana</vt:lpstr>
      <vt:lpstr>Candara</vt:lpstr>
      <vt:lpstr>Wingdings 2</vt:lpstr>
      <vt:lpstr>Franklin Gothic Book</vt:lpstr>
      <vt:lpstr>Georgia</vt:lpstr>
      <vt:lpstr>Calibri</vt:lpstr>
      <vt:lpstr>Franklin Gothic Medium</vt:lpstr>
      <vt:lpstr>Gill Sans MT</vt:lpstr>
      <vt:lpstr>Tahoma</vt:lpstr>
      <vt:lpstr>Wingdings</vt:lpstr>
      <vt:lpstr>1_Office Theme</vt:lpstr>
      <vt:lpstr>Slipstream</vt:lpstr>
      <vt:lpstr>Solstice</vt:lpstr>
      <vt:lpstr>Angles</vt:lpstr>
      <vt:lpstr>1_Angles</vt:lpstr>
      <vt:lpstr>Soho</vt:lpstr>
      <vt:lpstr>Civic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69</cp:revision>
  <dcterms:created xsi:type="dcterms:W3CDTF">2006-08-16T00:00:00Z</dcterms:created>
  <dcterms:modified xsi:type="dcterms:W3CDTF">2016-12-24T14:36:21Z</dcterms:modified>
</cp:coreProperties>
</file>